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6" r:id="rId4"/>
  </p:sldMasterIdLst>
  <p:notesMasterIdLst>
    <p:notesMasterId r:id="rId10"/>
  </p:notesMasterIdLst>
  <p:handoutMasterIdLst>
    <p:handoutMasterId r:id="rId11"/>
  </p:handoutMasterIdLst>
  <p:sldIdLst>
    <p:sldId id="501" r:id="rId5"/>
    <p:sldId id="502" r:id="rId6"/>
    <p:sldId id="503" r:id="rId7"/>
    <p:sldId id="504" r:id="rId8"/>
    <p:sldId id="505" r:id="rId9"/>
  </p:sldIdLst>
  <p:sldSz cx="12192000" cy="6858000"/>
  <p:notesSz cx="10048875" cy="6918325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FFFFCC"/>
    <a:srgbClr val="FF9900"/>
    <a:srgbClr val="99FF33"/>
    <a:srgbClr val="CC99FF"/>
    <a:srgbClr val="66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5434" autoAdjust="0"/>
    <p:restoredTop sz="96723" autoAdjust="0"/>
  </p:normalViewPr>
  <p:slideViewPr>
    <p:cSldViewPr>
      <p:cViewPr varScale="1">
        <p:scale>
          <a:sx n="71" d="100"/>
          <a:sy n="71" d="100"/>
        </p:scale>
        <p:origin x="768" y="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92038" y="0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/>
          <a:lstStyle>
            <a:lvl1pPr algn="r">
              <a:defRPr sz="1200"/>
            </a:lvl1pPr>
          </a:lstStyle>
          <a:p>
            <a:fld id="{9175845F-7813-4162-8E43-89DCBF023BA5}" type="datetimeFigureOut">
              <a:rPr lang="de-DE" smtClean="0"/>
              <a:pPr/>
              <a:t>12.02.2025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" y="6571208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92038" y="6571208"/>
            <a:ext cx="4354512" cy="345917"/>
          </a:xfrm>
          <a:prstGeom prst="rect">
            <a:avLst/>
          </a:prstGeom>
        </p:spPr>
        <p:txBody>
          <a:bodyPr vert="horz" lIns="92766" tIns="46383" rIns="92766" bIns="46383" rtlCol="0" anchor="b"/>
          <a:lstStyle>
            <a:lvl1pPr algn="r">
              <a:defRPr sz="1200"/>
            </a:lvl1pPr>
          </a:lstStyle>
          <a:p>
            <a:fld id="{568AD7C4-ADB3-4393-A709-E94E9DB0B97C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745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92038" y="0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0A20AF34-6582-494F-851E-89D0463C3413}" type="datetimeFigureOut">
              <a:rPr lang="en-US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19388" y="519113"/>
            <a:ext cx="4610100" cy="2593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766" tIns="46383" rIns="92766" bIns="4638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4888" y="3286205"/>
            <a:ext cx="8039100" cy="3113247"/>
          </a:xfrm>
          <a:prstGeom prst="rect">
            <a:avLst/>
          </a:prstGeom>
        </p:spPr>
        <p:txBody>
          <a:bodyPr vert="horz" lIns="92766" tIns="46383" rIns="92766" bIns="46383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71208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92038" y="6571208"/>
            <a:ext cx="4354512" cy="345917"/>
          </a:xfrm>
          <a:prstGeom prst="rect">
            <a:avLst/>
          </a:prstGeom>
        </p:spPr>
        <p:txBody>
          <a:bodyPr vert="horz" wrap="square" lIns="92766" tIns="46383" rIns="92766" bIns="4638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F1248D3D-B91D-4C0E-B577-B2CAAE2DB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614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6096000"/>
            <a:ext cx="1625600" cy="76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D410-BB1B-47BE-81F8-FA61DEEC594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B820FFD-5868-4678-ACC2-C353669912D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43" y="6095476"/>
            <a:ext cx="1176058" cy="68211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A8AA75-262C-4581-B680-B40EED1AE53C}" type="datetime1">
              <a:rPr lang="en-US" smtClean="0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41D75C-4BF4-4FD2-BDFD-6A8F3FBC2A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1"/>
            <a:ext cx="10972800" cy="44958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6D410-BB1B-47BE-81F8-FA61DEEC594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35200" y="6356351"/>
            <a:ext cx="2946400" cy="365125"/>
          </a:xfrm>
        </p:spPr>
        <p:txBody>
          <a:bodyPr/>
          <a:lstStyle/>
          <a:p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BC9A6E-F594-49C2-B860-46C046B55A0A}" type="datetime1">
              <a:rPr lang="en-US" smtClean="0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D2C31-2823-4D5C-9492-C333022367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73DBD0-EF53-4770-BD75-2D2F0D6ECE2F}" type="datetime1">
              <a:rPr lang="en-US" smtClean="0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77852F-9151-4853-BCAD-1A8F018BE5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2AFC4C6-4205-4748-A8A0-C1F8D089C381}" type="datetime1">
              <a:rPr lang="en-US" smtClean="0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8F293-4BBC-458E-B2BD-F4405770B8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1D31CF-E045-4E65-98EA-1CC49C1609F0}" type="datetime1">
              <a:rPr lang="en-US" smtClean="0"/>
              <a:pPr>
                <a:defRPr/>
              </a:pPr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1CC12-8E9A-49BF-AC1E-0475F8BB5E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1C8EF-5791-4944-A3D7-8A1B488512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E4636B-F294-483D-938B-D9EE100D15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0D12D-C12F-4881-A45D-FFFF9E5E27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69" y="6228949"/>
            <a:ext cx="945931" cy="54864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2192000" cy="381000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26400" y="6356351"/>
            <a:ext cx="142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6D410-BB1B-47BE-81F8-FA61DEEC5942}" type="datetimeFigureOut">
              <a:rPr lang="en-US" smtClean="0"/>
              <a:pPr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35200" y="6356351"/>
            <a:ext cx="294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© Accellera Systems Initiative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6800" y="6356351"/>
            <a:ext cx="233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8" name="Picture 7" descr="A black and yellow logo&#10;&#10;Description automatically generated">
            <a:extLst>
              <a:ext uri="{FF2B5EF4-FFF2-40B4-BE49-F238E27FC236}">
                <a16:creationId xmlns:a16="http://schemas.microsoft.com/office/drawing/2014/main" id="{D450E576-3F04-4236-4875-ED9EF3CC378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1666" y="6126164"/>
            <a:ext cx="1081467" cy="648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4" r:id="rId7"/>
    <p:sldLayoutId id="2147483905" r:id="rId8"/>
    <p:sldLayoutId id="2147483906" r:id="rId9"/>
    <p:sldLayoutId id="2147483907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Main Title here</a:t>
            </a:r>
            <a:br>
              <a:rPr lang="en-US" dirty="0"/>
            </a:br>
            <a:r>
              <a:rPr lang="en-US" dirty="0"/>
              <a:t>font size 44pt, 2 row title allowed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Authors and affiliation here</a:t>
            </a:r>
          </a:p>
          <a:p>
            <a:r>
              <a:rPr lang="en-US" dirty="0"/>
              <a:t>Font size 32pt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657600" y="5154304"/>
            <a:ext cx="4855192" cy="1219200"/>
          </a:xfrm>
          <a:prstGeom prst="rect">
            <a:avLst/>
          </a:prstGeom>
          <a:noFill/>
          <a:ln w="1270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Optional company logo(s) only at title page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keep the default font size for main lines at 28pt (or 26pt)</a:t>
            </a:r>
          </a:p>
          <a:p>
            <a:pPr lvl="1"/>
            <a:r>
              <a:rPr lang="en-US" dirty="0"/>
              <a:t>And use 24pt (or 22pt) font size for the sub bullets</a:t>
            </a:r>
          </a:p>
          <a:p>
            <a:r>
              <a:rPr lang="en-US" dirty="0"/>
              <a:t>Use the default bullet style and color scheme supplied by this template</a:t>
            </a:r>
          </a:p>
          <a:p>
            <a:r>
              <a:rPr lang="en-US" dirty="0"/>
              <a:t>Limited the number of bullets per page</a:t>
            </a:r>
          </a:p>
          <a:p>
            <a:r>
              <a:rPr lang="en-US" dirty="0"/>
              <a:t>Use keywords, not full sentences</a:t>
            </a:r>
          </a:p>
          <a:p>
            <a:r>
              <a:rPr lang="en-US" dirty="0"/>
              <a:t>Please do not overlay Accellera or </a:t>
            </a:r>
            <a:r>
              <a:rPr lang="en-US" dirty="0" err="1"/>
              <a:t>DVCon</a:t>
            </a:r>
            <a:r>
              <a:rPr lang="en-US" dirty="0"/>
              <a:t> logos</a:t>
            </a:r>
          </a:p>
          <a:p>
            <a:r>
              <a:rPr lang="en-US" dirty="0"/>
              <a:t>Check the page numbering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Your company name and/or logo are only allowed to appear on the title page</a:t>
            </a:r>
          </a:p>
          <a:p>
            <a:r>
              <a:rPr lang="en-US" dirty="0"/>
              <a:t>Minimize the use of product trademarks</a:t>
            </a:r>
          </a:p>
          <a:p>
            <a:r>
              <a:rPr lang="en-US" dirty="0"/>
              <a:t>Page setup should follow on-screen-show (4:3)</a:t>
            </a:r>
          </a:p>
          <a:p>
            <a:r>
              <a:rPr lang="en-US" dirty="0"/>
              <a:t>Do not use recurring text in headers and/or footers</a:t>
            </a:r>
          </a:p>
          <a:p>
            <a:r>
              <a:rPr lang="en-US" dirty="0"/>
              <a:t>Do not use any sound effects</a:t>
            </a:r>
          </a:p>
          <a:p>
            <a:r>
              <a:rPr lang="en-US" dirty="0"/>
              <a:t>Disable dynamic slide transitions</a:t>
            </a:r>
          </a:p>
          <a:p>
            <a:r>
              <a:rPr lang="en-US" dirty="0"/>
              <a:t>Limit use of animations (not available in PDF export)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clip-art only if it helps to state the point more effectively (no generic clip-art)</a:t>
            </a:r>
          </a:p>
          <a:p>
            <a:r>
              <a:rPr lang="en-US" dirty="0"/>
              <a:t>Use contrasting brightness levels, e.g., light-on-dark or dark-on-light. Keep the background color white</a:t>
            </a:r>
          </a:p>
          <a:p>
            <a:r>
              <a:rPr lang="en-US" dirty="0"/>
              <a:t>Avoid red text or red lines </a:t>
            </a:r>
          </a:p>
          <a:p>
            <a:r>
              <a:rPr lang="en-US" dirty="0"/>
              <a:t>Use the MS equation editor or </a:t>
            </a:r>
            <a:r>
              <a:rPr lang="en-US" dirty="0" err="1"/>
              <a:t>MathType</a:t>
            </a:r>
            <a:r>
              <a:rPr lang="en-US" dirty="0"/>
              <a:t> to embed formulas</a:t>
            </a:r>
          </a:p>
          <a:p>
            <a:r>
              <a:rPr lang="en-US" dirty="0"/>
              <a:t>Embed pictures in vector format (e.g. Enhanced or Window Metafile format)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Finalize slide set with questions slide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Accellera Systems Initiative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20FFD-5868-4678-ACC2-C353669912D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C529A4D857314092F8987294A43FD3" ma:contentTypeVersion="0" ma:contentTypeDescription="Create a new document." ma:contentTypeScope="" ma:versionID="b3a40a446e339e50bd650e277a113f3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91CAD78-C6F6-407D-A9D5-329355F0770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A855BF4-2A99-441B-9566-850307E4F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171F2A1-2ACF-4A95-B48F-47B38B7131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Metadata/LabelInfo.xml><?xml version="1.0" encoding="utf-8"?>
<clbl:labelList xmlns:clbl="http://schemas.microsoft.com/office/2020/mipLabelMetadata">
  <clbl:label id="{6f75f480-7803-4ee9-bb54-84d0635fdbe7}" enabled="1" method="Privileged" siteId="{38ae3bcd-9579-4fd4-adda-b42e1495d55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267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Main Title here font size 44pt, 2 row title allowed</vt:lpstr>
      <vt:lpstr>Guidelines (1)</vt:lpstr>
      <vt:lpstr>Guidelines (2)</vt:lpstr>
      <vt:lpstr>Guidelines (3)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2011-11-23T07:37:04Z</dcterms:created>
  <dcterms:modified xsi:type="dcterms:W3CDTF">2025-02-12T16:56:54Z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0x0101004AC529A4D857314092F8987294A43FD3</vt:lpwstr>
  </property>
  <property fmtid="{D5CDD505-2E9C-101B-9397-08002B2CF9AE}" pid="3" name="MSIP_Label_6f75f480-7803-4ee9-bb54-84d0635fdbe7_Enabled">
    <vt:lpwstr>true</vt:lpwstr>
  </property>
  <property fmtid="{D5CDD505-2E9C-101B-9397-08002B2CF9AE}" pid="4" name="MSIP_Label_6f75f480-7803-4ee9-bb54-84d0635fdbe7_SetDate">
    <vt:lpwstr>2022-12-15T10:58:23Z</vt:lpwstr>
  </property>
  <property fmtid="{D5CDD505-2E9C-101B-9397-08002B2CF9AE}" pid="5" name="MSIP_Label_6f75f480-7803-4ee9-bb54-84d0635fdbe7_Method">
    <vt:lpwstr>Privileged</vt:lpwstr>
  </property>
  <property fmtid="{D5CDD505-2E9C-101B-9397-08002B2CF9AE}" pid="6" name="MSIP_Label_6f75f480-7803-4ee9-bb54-84d0635fdbe7_Name">
    <vt:lpwstr>unrestricted</vt:lpwstr>
  </property>
  <property fmtid="{D5CDD505-2E9C-101B-9397-08002B2CF9AE}" pid="7" name="MSIP_Label_6f75f480-7803-4ee9-bb54-84d0635fdbe7_SiteId">
    <vt:lpwstr>38ae3bcd-9579-4fd4-adda-b42e1495d55a</vt:lpwstr>
  </property>
  <property fmtid="{D5CDD505-2E9C-101B-9397-08002B2CF9AE}" pid="8" name="MSIP_Label_6f75f480-7803-4ee9-bb54-84d0635fdbe7_ActionId">
    <vt:lpwstr>38c0abd5-c799-45e9-985a-ca31d84c522b</vt:lpwstr>
  </property>
  <property fmtid="{D5CDD505-2E9C-101B-9397-08002B2CF9AE}" pid="9" name="MSIP_Label_6f75f480-7803-4ee9-bb54-84d0635fdbe7_ContentBits">
    <vt:lpwstr>0</vt:lpwstr>
  </property>
  <property fmtid="{D5CDD505-2E9C-101B-9397-08002B2CF9AE}" pid="10" name="Document_Confidentiality">
    <vt:lpwstr>Unrestricted</vt:lpwstr>
  </property>
</Properties>
</file>